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</p:sldIdLst>
  <p:sldSz cy="5143500" cx="9144000"/>
  <p:notesSz cx="6858000" cy="9144000"/>
  <p:embeddedFontLst>
    <p:embeddedFont>
      <p:font typeface="Raleway"/>
      <p:regular r:id="rId144"/>
      <p:bold r:id="rId145"/>
      <p:italic r:id="rId146"/>
      <p:boldItalic r:id="rId147"/>
    </p:embeddedFont>
    <p:embeddedFont>
      <p:font typeface="Roboto Mono SemiBold"/>
      <p:regular r:id="rId148"/>
      <p:bold r:id="rId149"/>
      <p:italic r:id="rId150"/>
      <p:boldItalic r:id="rId151"/>
    </p:embeddedFont>
    <p:embeddedFont>
      <p:font typeface="Lato"/>
      <p:regular r:id="rId152"/>
      <p:bold r:id="rId153"/>
      <p:italic r:id="rId154"/>
      <p:boldItalic r:id="rId155"/>
    </p:embeddedFont>
    <p:embeddedFont>
      <p:font typeface="Lato Black"/>
      <p:bold r:id="rId156"/>
      <p:boldItalic r:id="rId157"/>
    </p:embeddedFont>
    <p:embeddedFont>
      <p:font typeface="Roboto Mono"/>
      <p:regular r:id="rId158"/>
      <p:bold r:id="rId159"/>
      <p:italic r:id="rId160"/>
      <p:boldItalic r:id="rId1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RobotoMonoSemiBold-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MonoSemiBold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RobotoMonoSemiBold-regular.fntdata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46" Type="http://schemas.openxmlformats.org/officeDocument/2006/relationships/font" Target="fonts/Raleway-italic.fntdata"/><Relationship Id="rId7" Type="http://schemas.openxmlformats.org/officeDocument/2006/relationships/slide" Target="slides/slide2.xml"/><Relationship Id="rId145" Type="http://schemas.openxmlformats.org/officeDocument/2006/relationships/font" Target="fonts/Raleway-bold.fntdata"/><Relationship Id="rId8" Type="http://schemas.openxmlformats.org/officeDocument/2006/relationships/slide" Target="slides/slide3.xml"/><Relationship Id="rId144" Type="http://schemas.openxmlformats.org/officeDocument/2006/relationships/font" Target="fonts/Raleway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Mono-boldItalic.fntdata"/><Relationship Id="rId54" Type="http://schemas.openxmlformats.org/officeDocument/2006/relationships/slide" Target="slides/slide49.xml"/><Relationship Id="rId160" Type="http://schemas.openxmlformats.org/officeDocument/2006/relationships/font" Target="fonts/RobotoMono-italic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RobotoMono-bold.fntdata"/><Relationship Id="rId59" Type="http://schemas.openxmlformats.org/officeDocument/2006/relationships/slide" Target="slides/slide54.xml"/><Relationship Id="rId154" Type="http://schemas.openxmlformats.org/officeDocument/2006/relationships/font" Target="fonts/Lato-italic.fntdata"/><Relationship Id="rId58" Type="http://schemas.openxmlformats.org/officeDocument/2006/relationships/slide" Target="slides/slide53.xml"/><Relationship Id="rId153" Type="http://schemas.openxmlformats.org/officeDocument/2006/relationships/font" Target="fonts/Lato-bold.fntdata"/><Relationship Id="rId152" Type="http://schemas.openxmlformats.org/officeDocument/2006/relationships/font" Target="fonts/Lato-regular.fntdata"/><Relationship Id="rId151" Type="http://schemas.openxmlformats.org/officeDocument/2006/relationships/font" Target="fonts/RobotoMonoSemiBold-boldItalic.fntdata"/><Relationship Id="rId158" Type="http://schemas.openxmlformats.org/officeDocument/2006/relationships/font" Target="fonts/RobotoMono-regular.fntdata"/><Relationship Id="rId157" Type="http://schemas.openxmlformats.org/officeDocument/2006/relationships/font" Target="fonts/LatoBlack-boldItalic.fntdata"/><Relationship Id="rId156" Type="http://schemas.openxmlformats.org/officeDocument/2006/relationships/font" Target="fonts/LatoBlack-bold.fntdata"/><Relationship Id="rId155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iki.reflexfiles.com/index.php?title=File:Z_fighting.gif" TargetMode="External"/><Relationship Id="rId3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3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http://wiki.reflexfiles.com/index.php?title=File:Z_fighting.gif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https://bugs.mojang.com/browse/MC-91859?attachmentOrder=asc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https://en.wikipedia.org/wiki/Back-face_culling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/>
              <a:t>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6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7.gif"/><Relationship Id="rId4" Type="http://schemas.openxmlformats.org/officeDocument/2006/relationships/image" Target="../media/image51.gif"/><Relationship Id="rId5" Type="http://schemas.openxmlformats.org/officeDocument/2006/relationships/image" Target="../media/image55.gif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jpg"/><Relationship Id="rId4" Type="http://schemas.openxmlformats.org/officeDocument/2006/relationships/image" Target="../media/image5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0.png"/><Relationship Id="rId4" Type="http://schemas.openxmlformats.org/officeDocument/2006/relationships/image" Target="../media/image2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4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6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8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9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7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2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3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3.gif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U0mau7vQbnY" TargetMode="External"/><Relationship Id="rId4" Type="http://schemas.openxmlformats.org/officeDocument/2006/relationships/image" Target="../media/image3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jpg"/><Relationship Id="rId4" Type="http://schemas.openxmlformats.org/officeDocument/2006/relationships/image" Target="../media/image4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</a:t>
            </a:r>
            <a:r>
              <a:rPr lang="en"/>
              <a:t>3</a:t>
            </a:r>
            <a:r>
              <a:rPr lang="en"/>
              <a:t> - T</a:t>
            </a:r>
            <a:r>
              <a:rPr lang="en"/>
              <a:t>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id="189" name="Google Shape;189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/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/>
          <p:nvPr>
            <p:ph idx="1" type="body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flipH="1" rot="6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rect b="b" l="l" r="r" t="t"/>
              <a:pathLst>
                <a:path extrusionOk="0" h="71159" w="119109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rect b="b" l="l" r="r" t="t"/>
              <a:pathLst>
                <a:path extrusionOk="0" h="71159" w="119109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b="1" sz="1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Lato"/>
                  <a:ea typeface="Lato"/>
                  <a:cs typeface="Lato"/>
                  <a:sym typeface="Lato"/>
                </a:rPr>
                <a:t>Back</a:t>
              </a:r>
              <a:r>
                <a:rPr b="1" lang="en" sz="1600">
                  <a:latin typeface="Lato"/>
                  <a:ea typeface="Lato"/>
                  <a:cs typeface="Lato"/>
                  <a:sym typeface="Lato"/>
                </a:rPr>
                <a:t> Face</a:t>
              </a:r>
              <a:endParaRPr b="1" sz="1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flipH="1" rot="6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Front 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Back 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flipH="1" rot="-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flipH="1" rot="10800000">
            <a:off x="5960725" y="13900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Front 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Back 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id="196" name="Google Shape;196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b="15445" l="12850" r="14754" t="11423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rect b="b" l="l" r="r" t="t"/>
            <a:pathLst>
              <a:path extrusionOk="0" h="71159" w="119109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Front 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Front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Face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fmla="val -37185" name="adj1"/>
              <a:gd fmla="val 5805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world space.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flipH="1" rot="10800000">
              <a:off x="3741600" y="3335625"/>
              <a:ext cx="899100" cy="30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flipH="1" rot="10800000">
              <a:off x="5153282" y="1488775"/>
              <a:ext cx="261000" cy="107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flipH="1" rot="10800000">
              <a:off x="5153282" y="1363075"/>
              <a:ext cx="9600" cy="11967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flipH="1" rot="10800000">
              <a:off x="5143600" y="2341675"/>
              <a:ext cx="531300" cy="2181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flipH="1" rot="10800000">
              <a:off x="5143602" y="2138807"/>
              <a:ext cx="125400" cy="4113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b="7898" l="0" r="0" t="78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flipH="1" rot="10800000">
              <a:off x="5153282" y="1363075"/>
              <a:ext cx="9600" cy="11967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 earth is the global world sp…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flipH="1" rot="10800000">
              <a:off x="5153282" y="1363075"/>
              <a:ext cx="9600" cy="11967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flipH="1" rot="1248225">
              <a:off x="4878868" y="2501503"/>
              <a:ext cx="211168" cy="34020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b="4604" l="0" r="0" t="11971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flipH="1" rot="10800000">
              <a:off x="5153282" y="1363075"/>
              <a:ext cx="9600" cy="11967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flipH="1" rot="10800000">
              <a:off x="5153282" y="1363075"/>
              <a:ext cx="9600" cy="11967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id="203" name="Google Shape;203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b="0" l="7112" r="5398" t="0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b="0" l="6529" r="6521" t="0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flipH="1" rot="10800000">
            <a:off x="2134850" y="2908025"/>
            <a:ext cx="1069800" cy="26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flipH="1" rot="10800000">
            <a:off x="2157225" y="2200350"/>
            <a:ext cx="15000" cy="37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flipH="1" rot="10800000">
            <a:off x="4247750" y="2116938"/>
            <a:ext cx="117000" cy="35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Wheel1_to</a:t>
            </a: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_World_Space =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rect b="b" l="l" r="r" t="t"/>
            <a:pathLst>
              <a:path extrusionOk="0" h="23977" w="32099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/>
          <p:nvPr>
            <p:ph idx="4294967295" type="title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fmla="val 10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</a:t>
            </a: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fmla="val 1091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flipH="1" rot="10800000">
            <a:off x="3537413" y="3677900"/>
            <a:ext cx="9099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flipH="1" rot="10800000">
            <a:off x="2595225" y="2059875"/>
            <a:ext cx="1976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flipH="1" rot="10800000">
            <a:off x="1527338" y="2937400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flipH="1" rot="10800000">
            <a:off x="5480850" y="2937375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flipH="1" rot="10800000">
            <a:off x="2595225" y="2059875"/>
            <a:ext cx="1976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</a:t>
            </a: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</a:t>
            </a: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flipH="1" rot="10800000">
            <a:off x="1527350" y="2937409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</a:t>
            </a: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</a:t>
            </a: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flipH="1" rot="10800000">
            <a:off x="5480855" y="2937375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represents a location in space.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flipH="1" rot="10800000">
            <a:off x="3663125" y="2059888"/>
            <a:ext cx="9090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flipH="1" rot="10800000">
            <a:off x="1528425" y="2059875"/>
            <a:ext cx="30435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flipH="1" rot="10800000">
            <a:off x="1527350" y="2937409"/>
            <a:ext cx="12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flipH="1" rot="10800000">
            <a:off x="1527350" y="2937409"/>
            <a:ext cx="39546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flipH="1" rot="10800000">
            <a:off x="5480855" y="2937375"/>
            <a:ext cx="12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flipH="1" rot="10800000">
            <a:off x="3663121" y="2937409"/>
            <a:ext cx="39534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flipH="1" rot="10800000">
            <a:off x="1528425" y="2059875"/>
            <a:ext cx="10674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flipH="1" rot="10800000">
            <a:off x="1527350" y="2937409"/>
            <a:ext cx="12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flipH="1" rot="10800000">
            <a:off x="5481975" y="2059875"/>
            <a:ext cx="10617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flipH="1" rot="10800000">
            <a:off x="1527350" y="2937409"/>
            <a:ext cx="39546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flipH="1" rot="10800000">
            <a:off x="5480855" y="2937375"/>
            <a:ext cx="12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flipH="1" rot="10800000">
            <a:off x="3663121" y="2937409"/>
            <a:ext cx="3953400" cy="6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Over Inheritance</a:t>
            </a:r>
            <a:endParaRPr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flipH="1" rot="10800000">
            <a:off x="2271800" y="2937309"/>
            <a:ext cx="874500" cy="60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/>
          <p:nvPr>
            <p:ph idx="4294967295" type="title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fmla="val 10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/>
          <p:nvPr>
            <p:ph idx="4294967295" type="title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fmla="val 10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fmla="val 1091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Serialization</a:t>
            </a:r>
            <a:endParaRPr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fmla="val 10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</a:t>
            </a:r>
            <a:r>
              <a:rPr lang="en"/>
              <a:t>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fmla="val 10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erialization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/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 (1, 2, 1)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 45°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RSv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SR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b="1" baseline="-25000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b="1" baseline="-25000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flipH="1" rot="10800000">
            <a:off x="2433675" y="1727850"/>
            <a:ext cx="632400" cy="66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b="1" baseline="-25000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idx="4294967295" type="title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descr="\begin{bmatrix}&#10;a_{x'x} &amp; a_{x'y} &amp; a_{x'z} &amp; a_{x'w}\\&#10;a_{y'x} &amp; a_{y'y} &amp; a_{y'z} &amp; a_{y'w}\\&#10;a_{z'x} &amp; a_{z'y} &amp; a_{z'z} &amp; a_{z'w}\\&#10;a_{w'x} &amp; a_{w'y} &amp; a_{w'z} &amp; a_{w'w}&#10;\end{bmatrix}" id="296" name="Google Shape;296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 l="0" r="0" t="0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b="30884" l="0" r="0" t="30811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b="0" l="0" r="0"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id="312" name="Google Shape;312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id="315" name="Google Shape;315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also be stored in a 3D vector.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glm::translate(glm::mat4(</a:t>
            </a:r>
            <a:r>
              <a:rPr lang="en" sz="18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>
            <p:ph idx="4294967295" type="title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600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represent any rotations using 3 angles.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Yaw-Pitch-Roll are the most popular euler angles which consists of: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Yaw</a:t>
            </a:r>
            <a:r>
              <a:rPr lang="en"/>
              <a:t>: rotation around Y axis.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Pitch</a:t>
            </a:r>
            <a:r>
              <a:rPr lang="en"/>
              <a:t>: rotation around X axis.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Roll</a:t>
            </a:r>
            <a:r>
              <a:rPr lang="en"/>
              <a:t>: rotation around Z axis.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order of application is: </a:t>
            </a:r>
            <a:r>
              <a:rPr b="1" lang="en"/>
              <a:t>Roll, Pitch, Yaw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friendly.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suffer from Gimbal Lock.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unique (multiple euler angles can lead to the same rotation).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friendly with some animations (Interpolation).</a:t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</a:t>
            </a:r>
            <a:r>
              <a:rPr lang="en"/>
              <a:t>Euler's rotation theorem”, any rotation can be represented as an Axis and an Angle.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axisAngleMatrix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matrix_interpolation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</a:t>
            </a:r>
            <a:r>
              <a:rPr lang="en"/>
              <a:t>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/>
          <p:nvPr>
            <p:ph idx="1" type="body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 = a + bi + cj + dk" id="381" name="Google Shape;381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q = cos(\theta/2) + sin(\theta/2) (\hat{e}_xi + \hat{e}_yj + \hat{e}_zk)" id="388" name="Google Shape;388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quaternion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mat4_cast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glm/gtc/quaternion.hpp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b="1" baseline="-25000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b="1"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b="1"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b="1"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b="1" baseline="-25000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b="1" lang="en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b="1" baseline="-25000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="1" baseline="-25000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b="1" baseline="-25000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_matrix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begin{bmatrix}&#10;2 &amp; 0 &amp; 0 &amp; 1\\&#10;0 &amp; 2 &amp; 0 &amp; 1\\&#10;0 &amp; 0 &amp; 2 &amp; 1\\&#10;0 &amp; 0 &amp; 0 &amp; 1&#10;\end{bmatrix}" id="461" name="Google Shape;461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_matrix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fmla="val 12281" name="adj1"/>
              <a:gd fmla="val 12273" name="adj2"/>
              <a:gd fmla="val 17968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/>
        </p:nvSpPr>
        <p:spPr>
          <a:xfrm flipH="1" rot="10800000">
            <a:off x="3875100" y="2531675"/>
            <a:ext cx="2636700" cy="1373400"/>
          </a:xfrm>
          <a:prstGeom prst="bentArrow">
            <a:avLst>
              <a:gd fmla="val 10181" name="adj1"/>
              <a:gd fmla="val 7493" name="adj2"/>
              <a:gd fmla="val 937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b="1" lang="en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fmla="val 12281" name="adj1"/>
              <a:gd fmla="val 12273" name="adj2"/>
              <a:gd fmla="val 17968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5"/>
          <p:cNvSpPr/>
          <p:nvPr/>
        </p:nvSpPr>
        <p:spPr>
          <a:xfrm flipH="1" rot="10800000">
            <a:off x="3875100" y="2531675"/>
            <a:ext cx="2636700" cy="1373400"/>
          </a:xfrm>
          <a:prstGeom prst="bentArrow">
            <a:avLst>
              <a:gd fmla="val 10181" name="adj1"/>
              <a:gd fmla="val 7493" name="adj2"/>
              <a:gd fmla="val 937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b="44119" l="0" r="54291" t="2421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fmla="val -37185" name="adj1"/>
              <a:gd fmla="val 58058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b="1" baseline="30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b="1" baseline="-25000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b="1" baseline="30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orld Space to Camera Space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b="9337" l="0" r="54291" t="33588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5"/>
          <p:cNvCxnSpPr/>
          <p:nvPr/>
        </p:nvCxnSpPr>
        <p:spPr>
          <a:xfrm flipH="1" rot="10800000">
            <a:off x="4572000" y="2956825"/>
            <a:ext cx="970500" cy="56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flipH="1" rot="10800000">
            <a:off x="1826950" y="2504150"/>
            <a:ext cx="3572700" cy="71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flipH="1" rot="10800000">
            <a:off x="3991625" y="2494525"/>
            <a:ext cx="2079900" cy="1396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matrix_transform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x'\\y'\\z'&#10;\end{bmatrix}&#10;=&#10;\begin{bmatrix}&#10;a_{x'x} &amp; a_{x'y} &amp; a_{x'z}\\&#10;a_{y'x} &amp; a_{y'y} &amp; a_{y'z}\\&#10;a_{z'x} &amp; a_{z'y} &amp; a_{z'z}&#10;\end{bmatrix}&#10;\begin{bmatrix}&#10;x\\y\\z&#10;\end{bmatrix}" id="150" name="Google Shape;150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b="19604" l="55770" r="13073" t="4656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flipH="1" rot="10800000">
            <a:off x="5160425" y="986625"/>
            <a:ext cx="1152000" cy="1179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b="30650" l="39888" r="49412" t="57731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b="1" sz="3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</a:t>
            </a:r>
            <a:r>
              <a:rPr lang="en"/>
              <a:t>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flipH="1" rot="10800000">
            <a:off x="5249850" y="2890900"/>
            <a:ext cx="1885200" cy="1459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81"/>
          <p:cNvCxnSpPr/>
          <p:nvPr/>
        </p:nvCxnSpPr>
        <p:spPr>
          <a:xfrm flipH="1" rot="10800000">
            <a:off x="7656300" y="2919700"/>
            <a:ext cx="281400" cy="1433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flipH="1" rot="10800000">
            <a:off x="3586850" y="2871425"/>
            <a:ext cx="1991700" cy="913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flipH="1" rot="10800000">
            <a:off x="2155850" y="2900413"/>
            <a:ext cx="1324800" cy="43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S_x x\\S_y y'\\S_z z'&#10;\end{bmatrix}&#10;=&#10;\begin{bmatrix}&#10;S_x &amp; 0 &amp; 0\\&#10;0 &amp; S_y &amp; 0\\&#10;0 &amp; 0 &amp; S_z&#10;\end{bmatrix}&#10;\begin{bmatrix}&#10;x\\y\\z&#10;\end{bmatrix}" id="157" name="Google Shape;157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id="782" name="Google Shape;782;p82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b="1" baseline="-25000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b="563" l="0" r="3707" t="65070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b="1" lang="en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b="1" lang="en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flipH="1" rot="10800000">
            <a:off x="2480050" y="2577050"/>
            <a:ext cx="291900" cy="63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flipH="1" rot="10800000">
            <a:off x="2997250" y="696050"/>
            <a:ext cx="425400" cy="8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this space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-25000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b="34269" l="46094" r="0" t="2442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6323025" y="1984350"/>
            <a:ext cx="23226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id="163" name="Google Shape;163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b="1" sz="3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ormalized Device Coordinates (NDC)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b="34269" l="46094" r="0" t="2442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</a:t>
            </a: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viewport_size * (point_ndc.xy + 1.0) / 2.0;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/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flipH="1" rot="10800000">
            <a:off x="6454468" y="1550188"/>
            <a:ext cx="1718100" cy="2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95"/>
          <p:cNvCxnSpPr/>
          <p:nvPr/>
        </p:nvCxnSpPr>
        <p:spPr>
          <a:xfrm flipH="1" rot="10800000">
            <a:off x="5646104" y="1839891"/>
            <a:ext cx="799500" cy="18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baseline="-25000"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b="61852" l="0" r="34045" t="26571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b="21853" l="0" r="0" t="21706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b="7694" l="9485" r="8741" t="9117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b="21853" l="0" r="0" t="21706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b="7694" l="9485" r="8741" t="9117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BY (1, 1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,-1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</a:t>
            </a:r>
            <a:r>
              <a:rPr b="1"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hat about translation?</a:t>
            </a:r>
            <a:endParaRPr b="1"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linear combination of (x, y, z)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b="21853" l="0" r="0" t="21706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b="7694" l="9485" r="8741" t="9117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.7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8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b="1"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